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</p:sldMasterIdLst>
  <p:notesMasterIdLst>
    <p:notesMasterId r:id="rId18"/>
  </p:notesMasterIdLst>
  <p:sldIdLst>
    <p:sldId id="287" r:id="rId4"/>
    <p:sldId id="268" r:id="rId5"/>
    <p:sldId id="257" r:id="rId6"/>
    <p:sldId id="258" r:id="rId7"/>
    <p:sldId id="259" r:id="rId8"/>
    <p:sldId id="279" r:id="rId9"/>
    <p:sldId id="286" r:id="rId10"/>
    <p:sldId id="280" r:id="rId11"/>
    <p:sldId id="277" r:id="rId12"/>
    <p:sldId id="281" r:id="rId13"/>
    <p:sldId id="282" r:id="rId14"/>
    <p:sldId id="276" r:id="rId15"/>
    <p:sldId id="283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03F4110-5866-403A-A16E-99D343ED27EF}">
          <p14:sldIdLst>
            <p14:sldId id="268"/>
            <p14:sldId id="257"/>
            <p14:sldId id="258"/>
            <p14:sldId id="259"/>
            <p14:sldId id="279"/>
            <p14:sldId id="286"/>
            <p14:sldId id="280"/>
            <p14:sldId id="277"/>
            <p14:sldId id="281"/>
            <p14:sldId id="282"/>
            <p14:sldId id="276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F1ED"/>
    <a:srgbClr val="00A7E3"/>
    <a:srgbClr val="1B4686"/>
    <a:srgbClr val="ED6F9C"/>
    <a:srgbClr val="A27DB6"/>
    <a:srgbClr val="5F95CF"/>
    <a:srgbClr val="FCC13F"/>
    <a:srgbClr val="F49C4E"/>
    <a:srgbClr val="37B398"/>
    <a:srgbClr val="EA4E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37" autoAdjust="0"/>
    <p:restoredTop sz="94690"/>
  </p:normalViewPr>
  <p:slideViewPr>
    <p:cSldViewPr snapToGrid="0">
      <p:cViewPr varScale="1">
        <p:scale>
          <a:sx n="68" d="100"/>
          <a:sy n="68" d="100"/>
        </p:scale>
        <p:origin x="-11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3054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558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7379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2017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76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7064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7200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7200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351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006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4786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71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45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66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39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35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37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32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8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02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41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71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xmlns="" val="215445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027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910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619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886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122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7679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387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1244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743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517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778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581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3871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2005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5279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5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560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638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0095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397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561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2595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4420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3128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3089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39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5411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8745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5269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0962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7802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4922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802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28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310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434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75248" y="844549"/>
            <a:ext cx="10684901" cy="3038133"/>
          </a:xfrm>
        </p:spPr>
        <p:txBody>
          <a:bodyPr/>
          <a:lstStyle/>
          <a:p>
            <a:pPr algn="l"/>
            <a:r>
              <a:rPr lang="pl-PL" sz="1600" b="1" dirty="0" smtClean="0"/>
              <a:t>01.06.2020_j.angielski_IIBSI</a:t>
            </a:r>
            <a:br>
              <a:rPr lang="pl-PL" sz="1600" b="1" dirty="0" smtClean="0"/>
            </a:br>
            <a:r>
              <a:rPr lang="pl-PL" sz="1600" b="1" dirty="0" smtClean="0"/>
              <a:t>Powtórzenie: Prezent Simple-budowa i stosowanie</a:t>
            </a:r>
            <a:br>
              <a:rPr lang="pl-PL" sz="1600" b="1" dirty="0" smtClean="0"/>
            </a:br>
            <a:r>
              <a:rPr lang="pl-PL" sz="1600" b="1" dirty="0" smtClean="0"/>
              <a:t>Pomoce:</a:t>
            </a:r>
            <a:br>
              <a:rPr lang="pl-PL" sz="1600" b="1" dirty="0" smtClean="0"/>
            </a:br>
            <a:r>
              <a:rPr lang="pl-PL" sz="1600" b="1" dirty="0" smtClean="0"/>
              <a:t>- prezentacja Power Point;</a:t>
            </a:r>
            <a:br>
              <a:rPr lang="pl-PL" sz="1600" b="1" dirty="0" smtClean="0"/>
            </a:br>
            <a:r>
              <a:rPr lang="pl-PL" sz="1600" b="1" dirty="0" smtClean="0"/>
              <a:t>- podręcznik FOCUS 1 (</a:t>
            </a:r>
            <a:r>
              <a:rPr lang="pl-PL" sz="1600" b="1" dirty="0" err="1" smtClean="0"/>
              <a:t>str</a:t>
            </a:r>
            <a:r>
              <a:rPr lang="pl-PL" sz="1600" b="1" dirty="0" smtClean="0"/>
              <a:t> 22-23);</a:t>
            </a:r>
            <a:br>
              <a:rPr lang="pl-PL" sz="1600" b="1" dirty="0" smtClean="0"/>
            </a:br>
            <a:r>
              <a:rPr lang="pl-PL" sz="1600" b="1" dirty="0" smtClean="0"/>
              <a:t>Co </a:t>
            </a:r>
            <a:r>
              <a:rPr lang="pl-PL" sz="1600" b="1" dirty="0" err="1" smtClean="0"/>
              <a:t>powinnismy</a:t>
            </a:r>
            <a:r>
              <a:rPr lang="pl-PL" sz="1600" b="1" dirty="0" smtClean="0"/>
              <a:t> umieć:</a:t>
            </a:r>
            <a:br>
              <a:rPr lang="pl-PL" sz="1600" b="1" dirty="0" smtClean="0"/>
            </a:br>
            <a:r>
              <a:rPr lang="pl-PL" sz="1600" b="1" dirty="0" smtClean="0"/>
              <a:t>- budować zdania twierdzące/pytające/przeczące w czasie </a:t>
            </a:r>
            <a:r>
              <a:rPr lang="pl-PL" sz="1600" b="1" dirty="0" err="1" smtClean="0"/>
              <a:t>Present</a:t>
            </a:r>
            <a:r>
              <a:rPr lang="pl-PL" sz="1600" b="1" smtClean="0"/>
              <a:t> Simple.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	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endParaRPr lang="pl-PL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027" y="226635"/>
            <a:ext cx="884713" cy="88471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532459" y="978605"/>
            <a:ext cx="3622225" cy="153178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 For example,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600" b="1" i="1" u="sng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do exercise everyday.’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5336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2965312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79191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47349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9732468" y="2695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an adverb of frequency. It tells us how often the girl does exercise.</a:t>
            </a:r>
            <a:endParaRPr lang="en-US" sz="1600" b="1" i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2" name="Arc 41"/>
          <p:cNvSpPr/>
          <p:nvPr/>
        </p:nvSpPr>
        <p:spPr>
          <a:xfrm rot="15999288">
            <a:off x="8997212" y="1555909"/>
            <a:ext cx="1625897" cy="1826098"/>
          </a:xfrm>
          <a:prstGeom prst="arc">
            <a:avLst>
              <a:gd name="adj1" fmla="val 10298989"/>
              <a:gd name="adj2" fmla="val 1838269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9474000" y="4718765"/>
            <a:ext cx="2378805" cy="183678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 of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on the scale of frequency. Now put the other adverbs of frequency on the scale.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33119" y="5469955"/>
            <a:ext cx="7312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01458" y="4442547"/>
            <a:ext cx="125707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sometimes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1458" y="3935459"/>
            <a:ext cx="126829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usually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28750" y="4949241"/>
            <a:ext cx="68640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often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01460" y="3018764"/>
            <a:ext cx="106311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often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07505" y="3472097"/>
            <a:ext cx="85792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28750" y="5908308"/>
            <a:ext cx="89159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usually</a:t>
            </a:r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xmlns="" id="{74F786F4-0CCC-4705-B593-5FA68EDF3A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8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417 L -0.28737 -0.577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625 L -0.28607 0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2.96296E-6 L -0.28333 -0.297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3.7037E-7 L -0.29375 0.08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3.7037E-6 L -0.28958 -0.180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3.7037E-6 L -0.27878 -0.35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-2.22222E-6 L -0.28034 -0.059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243975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1446001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459880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28038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83791" y="14218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always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read before bed.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83791" y="190385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83791" y="249330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3791" y="315853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sometimes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83791" y="38187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83790" y="454213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74683" y="506537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never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read before bed.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5626" y="947045"/>
            <a:ext cx="1356976" cy="1356976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7389431" y="1629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are very common in the present simple.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6811978" y="3715581"/>
            <a:ext cx="2523091" cy="171913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adverbs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often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are negative, so we must use the auxiliary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don’t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or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doesn’t.</a:t>
            </a:r>
          </a:p>
        </p:txBody>
      </p:sp>
      <p:sp>
        <p:nvSpPr>
          <p:cNvPr id="56" name="Arc 55"/>
          <p:cNvSpPr/>
          <p:nvPr/>
        </p:nvSpPr>
        <p:spPr>
          <a:xfrm rot="4824154" flipH="1">
            <a:off x="2679322" y="543868"/>
            <a:ext cx="1519627" cy="8074543"/>
          </a:xfrm>
          <a:prstGeom prst="arc">
            <a:avLst>
              <a:gd name="adj1" fmla="val 16281541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7" name="Arc 56"/>
          <p:cNvSpPr/>
          <p:nvPr/>
        </p:nvSpPr>
        <p:spPr>
          <a:xfrm rot="4824154" flipH="1">
            <a:off x="2342322" y="1212773"/>
            <a:ext cx="1519627" cy="8074543"/>
          </a:xfrm>
          <a:prstGeom prst="arc">
            <a:avLst>
              <a:gd name="adj1" fmla="val 16318306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9189971" y="544473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frequency: how do we use them?</a:t>
            </a:r>
          </a:p>
        </p:txBody>
      </p:sp>
      <p:sp>
        <p:nvSpPr>
          <p:cNvPr id="42" name="Google Shape;65;p15">
            <a:extLst>
              <a:ext uri="{FF2B5EF4-FFF2-40B4-BE49-F238E27FC236}">
                <a16:creationId xmlns:a16="http://schemas.microsoft.com/office/drawing/2014/main" xmlns="" id="{FA8D3ED3-FE0D-4111-B2B3-82C6D913C7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0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51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0978" y="2119847"/>
            <a:ext cx="771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 She          is         late.    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1948730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4037986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5881308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we know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when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to use adverbs of frequency, but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do we use them?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0978" y="4034459"/>
            <a:ext cx="8486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He            arrives          late. 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7949589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948730" y="4159095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7084586" y="414628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4037986" y="417753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9202430" y="4146286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6323" y="248100"/>
            <a:ext cx="884713" cy="88471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399551" y="1299320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this example. Where in the sentence (position 1, 2, 3, or 4) do we put the adverb of frequency?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892382" y="1522146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Shape 87"/>
          <p:cNvSpPr/>
          <p:nvPr/>
        </p:nvSpPr>
        <p:spPr>
          <a:xfrm>
            <a:off x="8219319" y="2737234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9862724" y="4742345"/>
            <a:ext cx="1978312" cy="1296554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How about with this example? Which position now?</a:t>
            </a:r>
          </a:p>
        </p:txBody>
      </p:sp>
      <p:sp>
        <p:nvSpPr>
          <p:cNvPr id="30" name="Shape 87"/>
          <p:cNvSpPr/>
          <p:nvPr/>
        </p:nvSpPr>
        <p:spPr>
          <a:xfrm>
            <a:off x="8380481" y="5197892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893054" y="3343130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xmlns="" id="{E0422025-8BC8-4784-B48D-6177CAD3E7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977E-6 2.21014E-6 L 0.38287 0.090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3" y="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99 0.10528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2" grpId="1" animBg="1"/>
      <p:bldP spid="24" grpId="0" animBg="1"/>
      <p:bldP spid="24" grpId="1" animBg="1"/>
      <p:bldP spid="25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21" grpId="0" animBg="1"/>
      <p:bldP spid="23" grpId="0" animBg="1"/>
      <p:bldP spid="23" grpId="1" animBg="1"/>
      <p:bldP spid="26" grpId="0" animBg="1"/>
      <p:bldP spid="28" grpId="0" animBg="1"/>
      <p:bldP spid="30" grpId="0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2097" y="475992"/>
            <a:ext cx="1239506" cy="123950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074803" y="2102309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ometimes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can also go at the beginning of the sentence,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‘Sometimes I arrive late.’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4707" y="1132813"/>
            <a:ext cx="7713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After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the verb </a:t>
            </a:r>
            <a:r>
              <a:rPr lang="en-GB" sz="4000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to be.</a:t>
            </a:r>
            <a:endParaRPr lang="en-GB" sz="40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She is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late.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          Tim is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on time.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707" y="3238312"/>
            <a:ext cx="9883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2.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Before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any other verbs.</a:t>
            </a: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He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arrives early.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	    Mary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sometimes 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travels for work.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9189971" y="544473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9" name="Arc 8"/>
          <p:cNvSpPr/>
          <p:nvPr/>
        </p:nvSpPr>
        <p:spPr>
          <a:xfrm rot="15057459" flipV="1">
            <a:off x="2830149" y="1816204"/>
            <a:ext cx="1452441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Arc 9"/>
          <p:cNvSpPr/>
          <p:nvPr/>
        </p:nvSpPr>
        <p:spPr>
          <a:xfrm rot="6438632" flipH="1" flipV="1">
            <a:off x="5169837" y="3929596"/>
            <a:ext cx="1487633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xmlns="" id="{43DCA85A-989A-47FB-A44D-BABD9A3FDC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9" grpId="0"/>
      <p:bldP spid="31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82" y="1375074"/>
            <a:ext cx="1142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1. My brother and sister doesn’t live in London. My brother live in Cambridge and my sister live in Brighton. 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All of these examples have errors. Correct them and explain why.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982" y="2084242"/>
            <a:ext cx="1142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2. Angela always is happy at work. She enjoy working with animals.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982" y="3040557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A: Does Fred and Carl like spaghetti </a:t>
            </a:r>
            <a:r>
              <a:rPr lang="en-US" sz="1600" dirty="0" err="1"/>
              <a:t>bolognese</a:t>
            </a:r>
            <a:r>
              <a:rPr lang="en-US" sz="1600" dirty="0"/>
              <a:t>? B. No. Carl no eat meat.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982" y="3816657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A. How often do you goes to the cinema? B: I go usually once a week.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982" y="4526751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Laura is speaking three languages: French, English and German. She work for the UN.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14981" y="5288514"/>
            <a:ext cx="114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I not often go out on Mondays because I usually am tired.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4747" y="1337715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don’t live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7524" y="1366241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lives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42473" y="1356824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lives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0679" y="2064356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is always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0828" y="2065371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enjoys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884" y="2788009"/>
            <a:ext cx="11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74182" y="2825969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doesn’t eat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9336" y="3566111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go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930" y="3595657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usually go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05538" y="4287237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speaks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5244" y="4276726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works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8387" y="5052528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don’t often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7449" y="5038880"/>
            <a:ext cx="1670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am usually</a:t>
            </a:r>
            <a:endParaRPr lang="en-GB" sz="1600" dirty="0">
              <a:solidFill>
                <a:srgbClr val="00B0F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31099" y="1773035"/>
            <a:ext cx="1049331" cy="2846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96547" y="1789057"/>
            <a:ext cx="180908" cy="3725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789841" y="1764911"/>
            <a:ext cx="180908" cy="2235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66212" y="2482433"/>
            <a:ext cx="712964" cy="82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9966" y="2519885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1022" y="3179720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649" y="3206373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00524" y="3996811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06890" y="3971863"/>
            <a:ext cx="761043" cy="2912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30068" y="4708284"/>
            <a:ext cx="9446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74538" y="4694563"/>
            <a:ext cx="425190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3977" y="5452353"/>
            <a:ext cx="778469" cy="54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07740" y="5481454"/>
            <a:ext cx="879671" cy="29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Google Shape;65;p15">
            <a:extLst>
              <a:ext uri="{FF2B5EF4-FFF2-40B4-BE49-F238E27FC236}">
                <a16:creationId xmlns:a16="http://schemas.microsoft.com/office/drawing/2014/main" xmlns="" id="{1DCF1D04-1AA5-493D-BD20-392D2418A4E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A2</a:t>
            </a:r>
            <a:br>
              <a:rPr lang="pl-PL" dirty="0"/>
            </a:b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simple</a:t>
            </a:r>
            <a:r>
              <a:rPr lang="pl-PL" dirty="0"/>
              <a:t/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63159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16599" y="1258307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present simple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665905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present simple?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 – how and when do we use them?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</p:txBody>
      </p:sp>
      <p:sp>
        <p:nvSpPr>
          <p:cNvPr id="6" name="Google Shape;65;p15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present simple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87" y="1668084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67910" y="1541436"/>
            <a:ext cx="4243620" cy="997048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every Saturday afternoon in a shop, so I usually do exercise in the mornings.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722052" y="3723893"/>
            <a:ext cx="3063856" cy="1295840"/>
          </a:xfrm>
          <a:prstGeom prst="wedgeRoundRectCallout">
            <a:avLst>
              <a:gd name="adj1" fmla="val -58190"/>
              <a:gd name="adj2" fmla="val 2240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girl says. She talks about two actions. Which are they?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768" y="4081877"/>
            <a:ext cx="1239894" cy="1239894"/>
          </a:xfrm>
          <a:prstGeom prst="rect">
            <a:avLst/>
          </a:prstGeom>
        </p:spPr>
      </p:pic>
      <p:sp>
        <p:nvSpPr>
          <p:cNvPr id="24" name="Shape 87"/>
          <p:cNvSpPr/>
          <p:nvPr/>
        </p:nvSpPr>
        <p:spPr>
          <a:xfrm>
            <a:off x="7148651" y="1541436"/>
            <a:ext cx="4069809" cy="1838333"/>
          </a:xfrm>
          <a:prstGeom prst="cloudCallout">
            <a:avLst>
              <a:gd name="adj1" fmla="val -22591"/>
              <a:gd name="adj2" fmla="val 750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1. I work every Saturday afternoon.</a:t>
            </a:r>
          </a:p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2. I usually do exercise in the mornings.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780428" y="4667534"/>
            <a:ext cx="1862949" cy="1034719"/>
          </a:xfrm>
          <a:prstGeom prst="wedgeRoundRectCallout">
            <a:avLst>
              <a:gd name="adj1" fmla="val 58071"/>
              <a:gd name="adj2" fmla="val 1187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action describes a habit or routine?</a:t>
            </a:r>
          </a:p>
        </p:txBody>
      </p:sp>
      <p:sp>
        <p:nvSpPr>
          <p:cNvPr id="27" name="Shape 87"/>
          <p:cNvSpPr/>
          <p:nvPr/>
        </p:nvSpPr>
        <p:spPr>
          <a:xfrm>
            <a:off x="1147082" y="4649086"/>
            <a:ext cx="2210711" cy="1373992"/>
          </a:xfrm>
          <a:prstGeom prst="cloudCallout">
            <a:avLst>
              <a:gd name="adj1" fmla="val 67542"/>
              <a:gd name="adj2" fmla="val -1731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 usually do exercise in the mornings.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953732" y="2969159"/>
            <a:ext cx="1850423" cy="1402654"/>
          </a:xfrm>
          <a:prstGeom prst="wedgeRoundRectCallout">
            <a:avLst>
              <a:gd name="adj1" fmla="val 58804"/>
              <a:gd name="adj2" fmla="val 3166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action describes something that is always (or usually) true?</a:t>
            </a:r>
          </a:p>
        </p:txBody>
      </p:sp>
      <p:sp>
        <p:nvSpPr>
          <p:cNvPr id="31" name="Shape 87"/>
          <p:cNvSpPr/>
          <p:nvPr/>
        </p:nvSpPr>
        <p:spPr>
          <a:xfrm>
            <a:off x="547815" y="2851533"/>
            <a:ext cx="2972360" cy="1498434"/>
          </a:xfrm>
          <a:prstGeom prst="cloudCallout">
            <a:avLst>
              <a:gd name="adj1" fmla="val 67542"/>
              <a:gd name="adj2" fmla="val -1731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 work every Saturday afternoon in a shop.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xmlns="" id="{E2BD7BE3-9E34-4F44-8D06-08D286BD25E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1"/>
          <p:cNvSpPr txBox="1">
            <a:spLocks/>
          </p:cNvSpPr>
          <p:nvPr/>
        </p:nvSpPr>
        <p:spPr>
          <a:xfrm>
            <a:off x="450601" y="229387"/>
            <a:ext cx="10549495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present simple?</a:t>
            </a:r>
          </a:p>
        </p:txBody>
      </p:sp>
      <p:sp>
        <p:nvSpPr>
          <p:cNvPr id="13" name="Shape 82"/>
          <p:cNvSpPr txBox="1">
            <a:spLocks/>
          </p:cNvSpPr>
          <p:nvPr/>
        </p:nvSpPr>
        <p:spPr>
          <a:xfrm>
            <a:off x="450601" y="1656444"/>
            <a:ext cx="6685892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For something that is usually or always true.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2066" y="2178603"/>
            <a:ext cx="4243171" cy="993504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every Saturday afternoon in a shop.</a:t>
            </a: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3478014"/>
            <a:ext cx="8092898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For routines and habits (often with adverbs of frequency).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2065" y="4025581"/>
            <a:ext cx="3941821" cy="993504"/>
          </a:xfrm>
          <a:prstGeom prst="wedgeRoundRectCallout">
            <a:avLst>
              <a:gd name="adj1" fmla="val -56321"/>
              <a:gd name="adj2" fmla="val 1809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usually do exercise in the mornings.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799883" y="2369502"/>
            <a:ext cx="3061569" cy="786357"/>
          </a:xfrm>
          <a:prstGeom prst="wedgeRoundRectCallout">
            <a:avLst>
              <a:gd name="adj1" fmla="val 50165"/>
              <a:gd name="adj2" fmla="val -8809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is something that is true. It’s a fact.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0149" y="823701"/>
            <a:ext cx="1239894" cy="1239894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 rot="15519341" flipV="1">
            <a:off x="4573250" y="452170"/>
            <a:ext cx="2089380" cy="5548530"/>
          </a:xfrm>
          <a:prstGeom prst="arc">
            <a:avLst>
              <a:gd name="adj1" fmla="val 16588171"/>
              <a:gd name="adj2" fmla="val 332968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481930" y="4224943"/>
            <a:ext cx="3535461" cy="985040"/>
          </a:xfrm>
          <a:prstGeom prst="wedgeRoundRectCallout">
            <a:avLst>
              <a:gd name="adj1" fmla="val 50165"/>
              <a:gd name="adj2" fmla="val -8809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is an adverb of frequency. It tells us how often the girl does exercise. More on these later…</a:t>
            </a:r>
          </a:p>
        </p:txBody>
      </p:sp>
      <p:sp>
        <p:nvSpPr>
          <p:cNvPr id="28" name="Arc 27"/>
          <p:cNvSpPr/>
          <p:nvPr/>
        </p:nvSpPr>
        <p:spPr>
          <a:xfrm rot="15519341" flipV="1">
            <a:off x="1914997" y="2273739"/>
            <a:ext cx="2089380" cy="5548530"/>
          </a:xfrm>
          <a:prstGeom prst="arc">
            <a:avLst>
              <a:gd name="adj1" fmla="val 16327026"/>
              <a:gd name="adj2" fmla="val 332968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8912311" y="5447045"/>
            <a:ext cx="2791327" cy="1013133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present simple?</a:t>
            </a: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xmlns="" id="{1BB82846-EA80-450E-A541-B65B355AD29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9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445" y="921489"/>
            <a:ext cx="1239894" cy="123989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884476" y="921490"/>
            <a:ext cx="2378640" cy="1930890"/>
          </a:xfrm>
          <a:prstGeom prst="wedgeRoundRectCallout">
            <a:avLst>
              <a:gd name="adj1" fmla="val 55247"/>
              <a:gd name="adj2" fmla="val -3458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and complete the patterns for the positive, negative and question forms with the boxes below.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0469685"/>
              </p:ext>
            </p:extLst>
          </p:nvPr>
        </p:nvGraphicFramePr>
        <p:xfrm>
          <a:off x="622360" y="1605523"/>
          <a:ext cx="7008124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8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669023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295171"/>
              </p:ext>
            </p:extLst>
          </p:nvPr>
        </p:nvGraphicFramePr>
        <p:xfrm>
          <a:off x="2059922" y="2466373"/>
          <a:ext cx="5159743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159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7851868"/>
              </p:ext>
            </p:extLst>
          </p:nvPr>
        </p:nvGraphicFramePr>
        <p:xfrm>
          <a:off x="622360" y="3213403"/>
          <a:ext cx="8275980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134324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221399"/>
              </p:ext>
            </p:extLst>
          </p:nvPr>
        </p:nvGraphicFramePr>
        <p:xfrm>
          <a:off x="2059923" y="4055961"/>
          <a:ext cx="2608497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08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709099"/>
              </p:ext>
            </p:extLst>
          </p:nvPr>
        </p:nvGraphicFramePr>
        <p:xfrm>
          <a:off x="5062431" y="4058537"/>
          <a:ext cx="3017044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17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1458721"/>
              </p:ext>
            </p:extLst>
          </p:nvPr>
        </p:nvGraphicFramePr>
        <p:xfrm>
          <a:off x="622359" y="4807274"/>
          <a:ext cx="8275981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+                  +               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655588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2584915"/>
              </p:ext>
            </p:extLst>
          </p:nvPr>
        </p:nvGraphicFramePr>
        <p:xfrm>
          <a:off x="2222209" y="5684280"/>
          <a:ext cx="2419381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19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2873688"/>
              </p:ext>
            </p:extLst>
          </p:nvPr>
        </p:nvGraphicFramePr>
        <p:xfrm>
          <a:off x="4895206" y="5668293"/>
          <a:ext cx="939324" cy="46740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39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619292"/>
              </p:ext>
            </p:extLst>
          </p:nvPr>
        </p:nvGraphicFramePr>
        <p:xfrm>
          <a:off x="6054033" y="5675267"/>
          <a:ext cx="2379531" cy="44295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7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356764"/>
              </p:ext>
            </p:extLst>
          </p:nvPr>
        </p:nvGraphicFramePr>
        <p:xfrm>
          <a:off x="9091995" y="4495213"/>
          <a:ext cx="2636230" cy="39728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36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728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058696"/>
              </p:ext>
            </p:extLst>
          </p:nvPr>
        </p:nvGraphicFramePr>
        <p:xfrm>
          <a:off x="9104446" y="3254528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776109"/>
              </p:ext>
            </p:extLst>
          </p:nvPr>
        </p:nvGraphicFramePr>
        <p:xfrm>
          <a:off x="9104446" y="5221036"/>
          <a:ext cx="2092608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09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709601"/>
              </p:ext>
            </p:extLst>
          </p:nvPr>
        </p:nvGraphicFramePr>
        <p:xfrm>
          <a:off x="9104446" y="3874475"/>
          <a:ext cx="2128381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128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1881676"/>
              </p:ext>
            </p:extLst>
          </p:nvPr>
        </p:nvGraphicFramePr>
        <p:xfrm>
          <a:off x="9063504" y="5934134"/>
          <a:ext cx="2160380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16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Google Shape;65;p15">
            <a:extLst>
              <a:ext uri="{FF2B5EF4-FFF2-40B4-BE49-F238E27FC236}">
                <a16:creationId xmlns:a16="http://schemas.microsoft.com/office/drawing/2014/main" xmlns="" id="{8385B899-E3C3-4B89-9801-5F76EEB9EB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3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91E-6 5.09024E-7 L -0.56525 -0.291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3" y="-14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25 L -0.57096 0.12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25 L -0.32031 -0.165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7 L -0.56171 0.269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125 L -0.24206 -0.033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81"/>
          <p:cNvSpPr txBox="1">
            <a:spLocks/>
          </p:cNvSpPr>
          <p:nvPr/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445" y="921489"/>
            <a:ext cx="1239894" cy="1239894"/>
          </a:xfrm>
          <a:prstGeom prst="rect">
            <a:avLst/>
          </a:prstGeom>
        </p:spPr>
      </p:pic>
      <p:sp>
        <p:nvSpPr>
          <p:cNvPr id="29" name="Rounded Rectangular Callout 13"/>
          <p:cNvSpPr/>
          <p:nvPr/>
        </p:nvSpPr>
        <p:spPr>
          <a:xfrm>
            <a:off x="7806366" y="1344828"/>
            <a:ext cx="2456750" cy="1507551"/>
          </a:xfrm>
          <a:prstGeom prst="wedgeRoundRectCallout">
            <a:avLst>
              <a:gd name="adj1" fmla="val 55247"/>
              <a:gd name="adj2" fmla="val -3458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and patterns for the positive, negative and question forms again.</a:t>
            </a:r>
          </a:p>
        </p:txBody>
      </p:sp>
      <p:graphicFrame>
        <p:nvGraphicFramePr>
          <p:cNvPr id="31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3860689"/>
              </p:ext>
            </p:extLst>
          </p:nvPr>
        </p:nvGraphicFramePr>
        <p:xfrm>
          <a:off x="622360" y="1605523"/>
          <a:ext cx="7008124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8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1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515080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230335"/>
              </p:ext>
            </p:extLst>
          </p:nvPr>
        </p:nvGraphicFramePr>
        <p:xfrm>
          <a:off x="2059922" y="2466373"/>
          <a:ext cx="5159743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159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628249"/>
              </p:ext>
            </p:extLst>
          </p:nvPr>
        </p:nvGraphicFramePr>
        <p:xfrm>
          <a:off x="622360" y="3213403"/>
          <a:ext cx="8275980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4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076857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30532"/>
              </p:ext>
            </p:extLst>
          </p:nvPr>
        </p:nvGraphicFramePr>
        <p:xfrm>
          <a:off x="2059922" y="4055961"/>
          <a:ext cx="2608498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60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2060174"/>
              </p:ext>
            </p:extLst>
          </p:nvPr>
        </p:nvGraphicFramePr>
        <p:xfrm>
          <a:off x="5062431" y="4058537"/>
          <a:ext cx="3017044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17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7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08313"/>
              </p:ext>
            </p:extLst>
          </p:nvPr>
        </p:nvGraphicFramePr>
        <p:xfrm>
          <a:off x="622359" y="4807274"/>
          <a:ext cx="8275981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8275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+                  +               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8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635867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5743620"/>
              </p:ext>
            </p:extLst>
          </p:nvPr>
        </p:nvGraphicFramePr>
        <p:xfrm>
          <a:off x="2222210" y="5684280"/>
          <a:ext cx="2383608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83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0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111494"/>
              </p:ext>
            </p:extLst>
          </p:nvPr>
        </p:nvGraphicFramePr>
        <p:xfrm>
          <a:off x="4895206" y="5668293"/>
          <a:ext cx="939324" cy="46740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39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468590"/>
              </p:ext>
            </p:extLst>
          </p:nvPr>
        </p:nvGraphicFramePr>
        <p:xfrm>
          <a:off x="6054033" y="5675267"/>
          <a:ext cx="2334814" cy="44295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334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2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756360"/>
              </p:ext>
            </p:extLst>
          </p:nvPr>
        </p:nvGraphicFramePr>
        <p:xfrm>
          <a:off x="2406159" y="2490423"/>
          <a:ext cx="3408151" cy="39846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408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84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3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699768"/>
              </p:ext>
            </p:extLst>
          </p:nvPr>
        </p:nvGraphicFramePr>
        <p:xfrm>
          <a:off x="2182054" y="4088819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4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978361"/>
              </p:ext>
            </p:extLst>
          </p:nvPr>
        </p:nvGraphicFramePr>
        <p:xfrm>
          <a:off x="5344442" y="4112798"/>
          <a:ext cx="242791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2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5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4983891"/>
              </p:ext>
            </p:extLst>
          </p:nvPr>
        </p:nvGraphicFramePr>
        <p:xfrm>
          <a:off x="2294109" y="5692482"/>
          <a:ext cx="2240161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2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4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6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895424"/>
              </p:ext>
            </p:extLst>
          </p:nvPr>
        </p:nvGraphicFramePr>
        <p:xfrm>
          <a:off x="6274629" y="5697545"/>
          <a:ext cx="1890636" cy="3352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890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7" name="Rounded Rectangular Callout 40"/>
          <p:cNvSpPr/>
          <p:nvPr/>
        </p:nvSpPr>
        <p:spPr>
          <a:xfrm>
            <a:off x="10275566" y="2345083"/>
            <a:ext cx="1789750" cy="1812337"/>
          </a:xfrm>
          <a:prstGeom prst="wedgeRoundRectCallout">
            <a:avLst>
              <a:gd name="adj1" fmla="val 25718"/>
              <a:gd name="adj2" fmla="val -6495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which person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I, you, he/she/it, we, 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do we add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s/-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/-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to the verb in the positive?</a:t>
            </a:r>
          </a:p>
        </p:txBody>
      </p:sp>
      <p:sp>
        <p:nvSpPr>
          <p:cNvPr id="58" name="Shape 87"/>
          <p:cNvSpPr/>
          <p:nvPr/>
        </p:nvSpPr>
        <p:spPr>
          <a:xfrm>
            <a:off x="8323874" y="2929673"/>
            <a:ext cx="1771429" cy="1241264"/>
          </a:xfrm>
          <a:prstGeom prst="cloudCallout">
            <a:avLst>
              <a:gd name="adj1" fmla="val 63377"/>
              <a:gd name="adj2" fmla="val -4715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Third</a:t>
            </a: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person singular: he/she/it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Rounded Rectangular Callout 42"/>
          <p:cNvSpPr/>
          <p:nvPr/>
        </p:nvSpPr>
        <p:spPr>
          <a:xfrm>
            <a:off x="8714648" y="4362296"/>
            <a:ext cx="3275966" cy="1064925"/>
          </a:xfrm>
          <a:prstGeom prst="wedgeRoundRectCallout">
            <a:avLst>
              <a:gd name="adj1" fmla="val 25718"/>
              <a:gd name="adj2" fmla="val -6495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which person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I, you, he/she/it, we, 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do we use the auxiliary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instead of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negatives and questions?</a:t>
            </a:r>
          </a:p>
        </p:txBody>
      </p:sp>
      <p:sp>
        <p:nvSpPr>
          <p:cNvPr id="60" name="Shape 87"/>
          <p:cNvSpPr/>
          <p:nvPr/>
        </p:nvSpPr>
        <p:spPr>
          <a:xfrm>
            <a:off x="9364246" y="5363231"/>
            <a:ext cx="1771429" cy="1241264"/>
          </a:xfrm>
          <a:prstGeom prst="cloudCallout">
            <a:avLst>
              <a:gd name="adj1" fmla="val 63377"/>
              <a:gd name="adj2" fmla="val -4715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Third</a:t>
            </a: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person singular: he/she/it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65;p15">
            <a:extLst>
              <a:ext uri="{FF2B5EF4-FFF2-40B4-BE49-F238E27FC236}">
                <a16:creationId xmlns:a16="http://schemas.microsoft.com/office/drawing/2014/main" xmlns="" id="{3FD7EED0-9354-45D9-A0CC-6D9B04D4C3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in positives, negatives and questions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716455"/>
              </p:ext>
            </p:extLst>
          </p:nvPr>
        </p:nvGraphicFramePr>
        <p:xfrm>
          <a:off x="622360" y="1605523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work in a shop and my brother works in a bakery.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4483294"/>
              </p:ext>
            </p:extLst>
          </p:nvPr>
        </p:nvGraphicFramePr>
        <p:xfrm>
          <a:off x="747461" y="2470224"/>
          <a:ext cx="1040393" cy="44058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5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893526"/>
              </p:ext>
            </p:extLst>
          </p:nvPr>
        </p:nvGraphicFramePr>
        <p:xfrm>
          <a:off x="2059923" y="2466373"/>
          <a:ext cx="2758360" cy="458099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758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or verb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18476"/>
              </p:ext>
            </p:extLst>
          </p:nvPr>
        </p:nvGraphicFramePr>
        <p:xfrm>
          <a:off x="622360" y="3213403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 don’t eat meat and my mother doesn’t eat fish.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           +  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9985760"/>
              </p:ext>
            </p:extLst>
          </p:nvPr>
        </p:nvGraphicFramePr>
        <p:xfrm>
          <a:off x="747462" y="4055966"/>
          <a:ext cx="1040393" cy="50494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6769912"/>
              </p:ext>
            </p:extLst>
          </p:nvPr>
        </p:nvGraphicFramePr>
        <p:xfrm>
          <a:off x="2059922" y="4055961"/>
          <a:ext cx="2512079" cy="49683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512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don’t/doesn’t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961189"/>
              </p:ext>
            </p:extLst>
          </p:nvPr>
        </p:nvGraphicFramePr>
        <p:xfrm>
          <a:off x="5062431" y="4058537"/>
          <a:ext cx="1647858" cy="494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47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4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300465"/>
              </p:ext>
            </p:extLst>
          </p:nvPr>
        </p:nvGraphicFramePr>
        <p:xfrm>
          <a:off x="622360" y="4807274"/>
          <a:ext cx="7016398" cy="1466768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Do you live here?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 does your sister live?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)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    +                   +                               ?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14212"/>
              </p:ext>
            </p:extLst>
          </p:nvPr>
        </p:nvGraphicFramePr>
        <p:xfrm>
          <a:off x="842996" y="5651457"/>
          <a:ext cx="1040393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4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qu. word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63973"/>
              </p:ext>
            </p:extLst>
          </p:nvPr>
        </p:nvGraphicFramePr>
        <p:xfrm>
          <a:off x="2222209" y="5684280"/>
          <a:ext cx="1969963" cy="45142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69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42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auxiliary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do/does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7259271"/>
              </p:ext>
            </p:extLst>
          </p:nvPr>
        </p:nvGraphicFramePr>
        <p:xfrm>
          <a:off x="4445037" y="5668293"/>
          <a:ext cx="903077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903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40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905895"/>
              </p:ext>
            </p:extLst>
          </p:nvPr>
        </p:nvGraphicFramePr>
        <p:xfrm>
          <a:off x="5641215" y="5675267"/>
          <a:ext cx="1584999" cy="579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84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verb infinitive              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9847" y="226635"/>
            <a:ext cx="1239894" cy="1239894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8637236" y="1009420"/>
            <a:ext cx="2094961" cy="1566921"/>
          </a:xfrm>
          <a:prstGeom prst="wedgeRoundRectCallout">
            <a:avLst>
              <a:gd name="adj1" fmla="val 61474"/>
              <a:gd name="adj2" fmla="val 9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only change or add to the verb in the present simple in the third person singular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).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861303" y="2713226"/>
            <a:ext cx="4140056" cy="602093"/>
          </a:xfrm>
          <a:prstGeom prst="wedgeRoundRectCallout">
            <a:avLst>
              <a:gd name="adj1" fmla="val 51207"/>
              <a:gd name="adj2" fmla="val -3173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Look!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 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They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 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You work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 a shop.’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5384361" y="2514935"/>
            <a:ext cx="2138289" cy="467547"/>
          </a:xfrm>
          <a:prstGeom prst="wedgeRoundRectCallout">
            <a:avLst>
              <a:gd name="adj1" fmla="val 42763"/>
              <a:gd name="adj2" fmla="val -8412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 change to the verb!</a:t>
            </a:r>
          </a:p>
        </p:txBody>
      </p:sp>
      <p:sp>
        <p:nvSpPr>
          <p:cNvPr id="49" name="Arc 48"/>
          <p:cNvSpPr/>
          <p:nvPr/>
        </p:nvSpPr>
        <p:spPr>
          <a:xfrm rot="5157138" flipV="1">
            <a:off x="2140515" y="-994634"/>
            <a:ext cx="2133351" cy="7747005"/>
          </a:xfrm>
          <a:prstGeom prst="arc">
            <a:avLst>
              <a:gd name="adj1" fmla="val 5529916"/>
              <a:gd name="adj2" fmla="val 142362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Arc 49"/>
          <p:cNvSpPr/>
          <p:nvPr/>
        </p:nvSpPr>
        <p:spPr>
          <a:xfrm rot="8927560" flipH="1" flipV="1">
            <a:off x="6181661" y="2772018"/>
            <a:ext cx="3059109" cy="2242311"/>
          </a:xfrm>
          <a:prstGeom prst="arc">
            <a:avLst>
              <a:gd name="adj1" fmla="val 16998126"/>
              <a:gd name="adj2" fmla="val 2038237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7707095" y="3592020"/>
            <a:ext cx="2382002" cy="1339015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the negative and question form in the third person singular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), we use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doesn’t/does not/does.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52" name="Arc 51"/>
          <p:cNvSpPr/>
          <p:nvPr/>
        </p:nvSpPr>
        <p:spPr>
          <a:xfrm rot="11105719" flipV="1">
            <a:off x="4416646" y="3390141"/>
            <a:ext cx="4001402" cy="1822572"/>
          </a:xfrm>
          <a:prstGeom prst="arc">
            <a:avLst>
              <a:gd name="adj1" fmla="val 12448378"/>
              <a:gd name="adj2" fmla="val 2060425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Arc 52"/>
          <p:cNvSpPr/>
          <p:nvPr/>
        </p:nvSpPr>
        <p:spPr>
          <a:xfrm rot="9821093">
            <a:off x="3039157" y="3233231"/>
            <a:ext cx="5204118" cy="1795387"/>
          </a:xfrm>
          <a:prstGeom prst="arc">
            <a:avLst>
              <a:gd name="adj1" fmla="val 11539276"/>
              <a:gd name="adj2" fmla="val 2060425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10174934" y="3609875"/>
            <a:ext cx="1838875" cy="1496250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infinitive of a verb is the form you find in a dictionary,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eat, drink, work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7839704" y="5245000"/>
            <a:ext cx="3035626" cy="1248328"/>
          </a:xfrm>
          <a:prstGeom prst="wedgeRoundRectCallout">
            <a:avLst>
              <a:gd name="adj1" fmla="val 35077"/>
              <a:gd name="adj2" fmla="val -596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Some questions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yes/no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questions) don’t have a question words.</a:t>
            </a:r>
          </a:p>
        </p:txBody>
      </p:sp>
      <p:sp>
        <p:nvSpPr>
          <p:cNvPr id="58" name="Arc 57"/>
          <p:cNvSpPr/>
          <p:nvPr/>
        </p:nvSpPr>
        <p:spPr>
          <a:xfrm flipH="1">
            <a:off x="7014023" y="5278272"/>
            <a:ext cx="1477053" cy="308004"/>
          </a:xfrm>
          <a:prstGeom prst="arc">
            <a:avLst>
              <a:gd name="adj1" fmla="val 12049673"/>
              <a:gd name="adj2" fmla="val 215992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ular Callout 58"/>
          <p:cNvSpPr/>
          <p:nvPr/>
        </p:nvSpPr>
        <p:spPr>
          <a:xfrm>
            <a:off x="6775435" y="1291558"/>
            <a:ext cx="1790402" cy="1047375"/>
          </a:xfrm>
          <a:prstGeom prst="wedgeRoundRectCallout">
            <a:avLst>
              <a:gd name="adj1" fmla="val 42763"/>
              <a:gd name="adj2" fmla="val -8412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But here we add an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s. ‘He 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works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in a bakery.’</a:t>
            </a:r>
          </a:p>
        </p:txBody>
      </p:sp>
      <p:sp>
        <p:nvSpPr>
          <p:cNvPr id="60" name="Arc 59"/>
          <p:cNvSpPr/>
          <p:nvPr/>
        </p:nvSpPr>
        <p:spPr>
          <a:xfrm flipH="1">
            <a:off x="4358700" y="1708789"/>
            <a:ext cx="2821850" cy="420126"/>
          </a:xfrm>
          <a:prstGeom prst="arc">
            <a:avLst>
              <a:gd name="adj1" fmla="val 11216014"/>
              <a:gd name="adj2" fmla="val 24634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65;p15">
            <a:extLst>
              <a:ext uri="{FF2B5EF4-FFF2-40B4-BE49-F238E27FC236}">
                <a16:creationId xmlns:a16="http://schemas.microsoft.com/office/drawing/2014/main" xmlns="" id="{65263314-1A96-40D9-8CCD-3E6ED00FCC0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1"/>
          <p:cNvSpPr txBox="1">
            <a:spLocks/>
          </p:cNvSpPr>
          <p:nvPr/>
        </p:nvSpPr>
        <p:spPr>
          <a:xfrm>
            <a:off x="309922" y="239361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Things to consider…</a:t>
            </a:r>
          </a:p>
        </p:txBody>
      </p:sp>
      <p:sp>
        <p:nvSpPr>
          <p:cNvPr id="17" name="Shape 82"/>
          <p:cNvSpPr txBox="1">
            <a:spLocks/>
          </p:cNvSpPr>
          <p:nvPr/>
        </p:nvSpPr>
        <p:spPr>
          <a:xfrm>
            <a:off x="309921" y="953652"/>
            <a:ext cx="11384774" cy="379042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now know that in the positive in the third person (</a:t>
            </a:r>
            <a:r>
              <a:rPr lang="en-US" sz="20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he/she/it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), we add -</a:t>
            </a:r>
            <a:r>
              <a:rPr lang="en-US" sz="20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-</a:t>
            </a:r>
            <a:r>
              <a:rPr lang="en-US" sz="2000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or -</a:t>
            </a:r>
            <a:r>
              <a:rPr lang="en-US" sz="2000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319" y="1560524"/>
            <a:ext cx="1239894" cy="123989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327662" y="3183770"/>
            <a:ext cx="2965208" cy="1471551"/>
          </a:xfrm>
          <a:prstGeom prst="wedgeRoundRectCallout">
            <a:avLst>
              <a:gd name="adj1" fmla="val 3573"/>
              <a:gd name="adj2" fmla="val -6808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…but when do we add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s, </a:t>
            </a:r>
          </a:p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or 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ies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?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depends on the spelling of the verb. Look…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201129"/>
              </p:ext>
            </p:extLst>
          </p:nvPr>
        </p:nvGraphicFramePr>
        <p:xfrm>
          <a:off x="606659" y="1394420"/>
          <a:ext cx="7016398" cy="118316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Add -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 </a:t>
                      </a:r>
                      <a:r>
                        <a:rPr lang="en-GB" sz="1600" b="1" i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the verb (most</a:t>
                      </a:r>
                      <a:r>
                        <a:rPr lang="en-GB" sz="1600" b="1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common).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88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She drives a car.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He works in a bank.    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drive + -s = drives                   work + -s = works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545704"/>
              </p:ext>
            </p:extLst>
          </p:nvPr>
        </p:nvGraphicFramePr>
        <p:xfrm>
          <a:off x="606659" y="2696942"/>
          <a:ext cx="7016398" cy="136933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Add -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with verbs ending in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o, 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ss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-x, -</a:t>
                      </a:r>
                      <a:r>
                        <a:rPr lang="en-GB" sz="1600" i="1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ch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-sh.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05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</a:t>
                      </a: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She does exercise.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He catches the bus.  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do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does                   catch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catches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Arc 29"/>
          <p:cNvSpPr/>
          <p:nvPr/>
        </p:nvSpPr>
        <p:spPr>
          <a:xfrm rot="5400000" flipH="1">
            <a:off x="4303486" y="2608136"/>
            <a:ext cx="724920" cy="1249016"/>
          </a:xfrm>
          <a:prstGeom prst="arc">
            <a:avLst>
              <a:gd name="adj1" fmla="val 814558"/>
              <a:gd name="adj2" fmla="val 909919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Arc 30"/>
          <p:cNvSpPr/>
          <p:nvPr/>
        </p:nvSpPr>
        <p:spPr>
          <a:xfrm rot="5157138" flipH="1" flipV="1">
            <a:off x="1921799" y="1651667"/>
            <a:ext cx="531999" cy="3208379"/>
          </a:xfrm>
          <a:prstGeom prst="arc">
            <a:avLst>
              <a:gd name="adj1" fmla="val 5116617"/>
              <a:gd name="adj2" fmla="val 1363740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836465"/>
              </p:ext>
            </p:extLst>
          </p:nvPr>
        </p:nvGraphicFramePr>
        <p:xfrm>
          <a:off x="606659" y="4193972"/>
          <a:ext cx="7016398" cy="136933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50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Change -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-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i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when the verb ends in a consonant</a:t>
                      </a:r>
                      <a:r>
                        <a:rPr lang="en-GB" sz="1600" i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y.</a:t>
                      </a:r>
                      <a:endParaRPr lang="en-GB" sz="1600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05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The baby cries a lot.            She flies a lot for work.</a:t>
                      </a: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cry - -y = 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cr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cries           fly - -y = 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fl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+ -</a:t>
                      </a:r>
                      <a:r>
                        <a:rPr lang="en-GB" sz="1600" b="0" baseline="0" dirty="0" err="1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ies</a:t>
                      </a:r>
                      <a:r>
                        <a:rPr lang="en-GB" sz="1600" b="0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= flies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Rounded Rectangular Callout 33"/>
          <p:cNvSpPr/>
          <p:nvPr/>
        </p:nvSpPr>
        <p:spPr>
          <a:xfrm>
            <a:off x="178033" y="5590852"/>
            <a:ext cx="1527910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consonant</a:t>
            </a:r>
          </a:p>
        </p:txBody>
      </p:sp>
      <p:sp>
        <p:nvSpPr>
          <p:cNvPr id="33" name="Arc 32"/>
          <p:cNvSpPr/>
          <p:nvPr/>
        </p:nvSpPr>
        <p:spPr>
          <a:xfrm rot="916881" flipH="1">
            <a:off x="1025156" y="4485512"/>
            <a:ext cx="672635" cy="1300489"/>
          </a:xfrm>
          <a:prstGeom prst="arc">
            <a:avLst>
              <a:gd name="adj1" fmla="val 6604865"/>
              <a:gd name="adj2" fmla="val 102298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849189" y="5586390"/>
            <a:ext cx="606641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</a:t>
            </a:r>
          </a:p>
        </p:txBody>
      </p:sp>
      <p:sp>
        <p:nvSpPr>
          <p:cNvPr id="36" name="Arc 35"/>
          <p:cNvSpPr/>
          <p:nvPr/>
        </p:nvSpPr>
        <p:spPr>
          <a:xfrm rot="20362409">
            <a:off x="1707009" y="4424424"/>
            <a:ext cx="744453" cy="1300489"/>
          </a:xfrm>
          <a:prstGeom prst="arc">
            <a:avLst>
              <a:gd name="adj1" fmla="val 6604865"/>
              <a:gd name="adj2" fmla="val 993588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frequency: when do we use them?</a:t>
            </a:r>
          </a:p>
        </p:txBody>
      </p:sp>
      <p:sp>
        <p:nvSpPr>
          <p:cNvPr id="23" name="Rounded Rectangular Callout 33"/>
          <p:cNvSpPr/>
          <p:nvPr/>
        </p:nvSpPr>
        <p:spPr>
          <a:xfrm>
            <a:off x="2982356" y="5593826"/>
            <a:ext cx="1527910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consonant</a:t>
            </a:r>
          </a:p>
        </p:txBody>
      </p:sp>
      <p:sp>
        <p:nvSpPr>
          <p:cNvPr id="24" name="Arc 32"/>
          <p:cNvSpPr/>
          <p:nvPr/>
        </p:nvSpPr>
        <p:spPr>
          <a:xfrm rot="916881" flipH="1">
            <a:off x="3829479" y="4488486"/>
            <a:ext cx="672635" cy="1300489"/>
          </a:xfrm>
          <a:prstGeom prst="arc">
            <a:avLst>
              <a:gd name="adj1" fmla="val 6604865"/>
              <a:gd name="adj2" fmla="val 102298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Rounded Rectangular Callout 34"/>
          <p:cNvSpPr/>
          <p:nvPr/>
        </p:nvSpPr>
        <p:spPr>
          <a:xfrm>
            <a:off x="4653512" y="5589364"/>
            <a:ext cx="606641" cy="499150"/>
          </a:xfrm>
          <a:prstGeom prst="wedgeRoundRectCallout">
            <a:avLst>
              <a:gd name="adj1" fmla="val 37732"/>
              <a:gd name="adj2" fmla="val -575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</a:t>
            </a:r>
          </a:p>
        </p:txBody>
      </p:sp>
      <p:sp>
        <p:nvSpPr>
          <p:cNvPr id="26" name="Arc 35"/>
          <p:cNvSpPr/>
          <p:nvPr/>
        </p:nvSpPr>
        <p:spPr>
          <a:xfrm rot="20362409">
            <a:off x="4511332" y="4427398"/>
            <a:ext cx="744453" cy="1300489"/>
          </a:xfrm>
          <a:prstGeom prst="arc">
            <a:avLst>
              <a:gd name="adj1" fmla="val 6604865"/>
              <a:gd name="adj2" fmla="val 993588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xmlns="" id="{D9D8D570-D4A6-473D-B5B6-6B05EB2D8C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4" grpId="0" animBg="1"/>
      <p:bldP spid="33" grpId="0" animBg="1"/>
      <p:bldP spid="35" grpId="0" animBg="1"/>
      <p:bldP spid="36" grpId="0" animBg="1"/>
      <p:bldP spid="41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1535</Words>
  <Application>Microsoft Office PowerPoint</Application>
  <PresentationFormat>Niestandardowy</PresentationFormat>
  <Paragraphs>226</Paragraphs>
  <Slides>14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Simple Light</vt:lpstr>
      <vt:lpstr>1_Simple Light</vt:lpstr>
      <vt:lpstr>Pearson</vt:lpstr>
      <vt:lpstr>01.06.2020_j.angielski_IIBSI Powtórzenie: Prezent Simple-budowa i stosowanie Pomoce: - prezentacja Power Point; - podręcznik FOCUS 1 (str 22-23); Co powinnismy umieć: - budować zdania twierdzące/pytające/przeczące w czasie Present Simple.       </vt:lpstr>
      <vt:lpstr>Grammar A2 present simple </vt:lpstr>
      <vt:lpstr>The present simple</vt:lpstr>
      <vt:lpstr>Function: When do we use the present simple?</vt:lpstr>
      <vt:lpstr>Slajd 5</vt:lpstr>
      <vt:lpstr>Form: present simple in positives, negatives and questions</vt:lpstr>
      <vt:lpstr>Slajd 7</vt:lpstr>
      <vt:lpstr>Form: present simple in positives, negatives and questions</vt:lpstr>
      <vt:lpstr>Slajd 9</vt:lpstr>
      <vt:lpstr>Function: adverbs of frequency</vt:lpstr>
      <vt:lpstr>Function: adverbs of frequency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zamishchak</cp:lastModifiedBy>
  <cp:revision>126</cp:revision>
  <dcterms:modified xsi:type="dcterms:W3CDTF">2020-05-31T20:21:42Z</dcterms:modified>
</cp:coreProperties>
</file>